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0" r:id="rId3"/>
    <p:sldId id="299" r:id="rId4"/>
    <p:sldId id="265" r:id="rId5"/>
    <p:sldId id="320" r:id="rId6"/>
    <p:sldId id="321" r:id="rId7"/>
    <p:sldId id="322" r:id="rId8"/>
    <p:sldId id="331" r:id="rId9"/>
    <p:sldId id="332" r:id="rId10"/>
    <p:sldId id="333" r:id="rId11"/>
    <p:sldId id="334" r:id="rId12"/>
    <p:sldId id="335" r:id="rId13"/>
    <p:sldId id="330" r:id="rId14"/>
    <p:sldId id="300" r:id="rId15"/>
    <p:sldId id="317" r:id="rId16"/>
    <p:sldId id="318" r:id="rId17"/>
    <p:sldId id="323" r:id="rId18"/>
    <p:sldId id="329" r:id="rId19"/>
    <p:sldId id="324" r:id="rId20"/>
    <p:sldId id="325" r:id="rId21"/>
    <p:sldId id="326" r:id="rId22"/>
    <p:sldId id="327" r:id="rId23"/>
    <p:sldId id="328" r:id="rId24"/>
    <p:sldId id="26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C1BF"/>
    <a:srgbClr val="264B5D"/>
    <a:srgbClr val="AB1F46"/>
    <a:srgbClr val="157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74178" autoAdjust="0"/>
  </p:normalViewPr>
  <p:slideViewPr>
    <p:cSldViewPr snapToGrid="0">
      <p:cViewPr>
        <p:scale>
          <a:sx n="60" d="100"/>
          <a:sy n="60" d="100"/>
        </p:scale>
        <p:origin x="132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-1219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C7B56-06B7-4D8A-A076-A90DA96ED97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D1337-9DDD-409F-8AAC-2E83417FF2B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318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Tanunda Monday 17 August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0649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7158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0FAFB-31D4-0D8C-2BB7-54AEC745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92F3F-537D-03D8-889D-C62DA8954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CDEB60-4FF8-C477-E178-5201BBE02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3D12A-8FD6-E6A7-BF2B-7C19EC177D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1337-9DDD-409F-8AAC-2E83417FF2B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585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 introduction to this evening </a:t>
            </a:r>
          </a:p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 </a:t>
            </a:r>
          </a:p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Inwit does counselling wise :</a:t>
            </a:r>
          </a:p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crisis trauma and family and personal counselling containment.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9099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C6F7F-0B0D-89A4-F4BA-38A82925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610A79-694C-209B-68A4-755C1381F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B3267-BBBF-4A8C-3BCE-36FEAF10A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467A3-CA74-0DD2-1166-4DD37DB01E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471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E80D6-1A1C-E80D-96DD-AF6E8872C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3D95B-2377-B698-CF16-92F48921B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7522A-2852-473B-7CE7-507E4671D3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DF423-CCD8-9202-24B9-21B84BD3A8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8480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02ABE-0DC0-DD7A-1323-8E12B1CF2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A26A5-C821-F08B-AEF0-82712EC6E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4B99DA-C421-E722-9F65-1DA4B2DE7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41BE4-E28E-4392-A8FD-40161E3FB4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4430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BFACC-3A82-2456-8BBE-5398BC18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ACF25-DBED-9421-137D-468A9AAD8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E0EC09-D310-D5F0-BB61-214957880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94B38-0120-5E29-420A-1602D0C373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9992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9FF3-AF72-1D22-57BD-428BD6E8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B0C9B-8F10-E2CA-9814-E377C4730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E9308-728B-7CDE-F622-5D4652A54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8538C-E491-A28C-425C-E97FDB451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2160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D735A-018E-4594-B49B-7C96F1258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A4122-A807-7FE4-4204-4690927ED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C315D-ADC5-1E28-9D35-C9E34AD7C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CLINICAL SUPERVISION?</a:t>
            </a:r>
          </a:p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purpose it to make people more effect therapist/counselling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Assist them to grow in their therapeutic knowledge and in their careers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Acknowledgment of the hard realities of consuming narratives and stories and painful histories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supervisors providing feedback to both encourage and affirm work colleagues and to provide feedback and to share their own insights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 providing support and wellbeing affirmations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out and looking for signs of burnout or fatigue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Providing a safe and confidential space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managing transference and advercarisious trauma and the behavioural and psychological issues that occurs from these things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Outside of supervision, we may use;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Self-anchoring or conversation with anchors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Self-awareness and owning your strengths and challenges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Reflecting and reading and listening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Journaling thoughts and emotions and behaviours in a reasonable timeframe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after your family and getting your priories right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 you keep the friendships well-oiled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47E3B-38D6-9D0B-2CAC-B712D04CD0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350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18A2C-B0E1-9A81-7E79-DAC43ABB1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6EBF7-53E0-08CD-CA00-99F1AC064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2FDD9-576A-1C24-595D-E992002F7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CLINICAL SUPERVISION?</a:t>
            </a:r>
          </a:p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purpose it to make people more effect therapist/counselling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Assist them to grow in their therapeutic knowledge and in their careers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Acknowledgment of the hard realities of consuming narratives and stories and painful histories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supervisors providing feedback to both encourage and affirm work colleagues and to provide feedback and to share their own insights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 providing support and wellbeing affirmations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out and looking for signs of burnout or fatigue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Providing a safe and confidential space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managing transference and advercarisious trauma and the behavioural and psychological issues that occurs from these things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Outside of supervision, we may use;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Self-anchoring or conversation with anchors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Self-awareness and owning your strengths and challenges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Reflecting and reading and listening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Journaling thoughts and emotions and behaviours in a reasonable timeframe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after your family and getting your priories right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 you keep the friendships well-oiled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4AAB2-F13E-60C9-79A9-90AF2874D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45257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9FB85-627A-DA34-096B-D4FEC0630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F692E9-0120-4787-2CB0-80B6CBF52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22C02-FCF2-709E-9788-F372A6579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CLINICAL SUPERVISION?</a:t>
            </a:r>
          </a:p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purpose it to make people more effect therapist/counselling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Assist them to grow in their therapeutic knowledge and in their careers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Acknowledgment of the hard realities of consuming narratives and stories and painful histories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supervisors providing feedback to both encourage and affirm work colleagues and to provide feedback and to share their own insights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supervisor providing support and wellbeing affirmations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out and looking for signs of burnout or fatigue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Providing a safe and confidential space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 about managing transference and advercarisious trauma and the behavioural and psychological issues that occurs from these things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Outside of supervision, we may use;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Self-anchoring or conversation with anchors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Self-awareness and owning your strengths and challenges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Reflecting and reading and listening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Journaling thoughts and emotions and behaviours in a reasonable timeframe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after your family and getting your priories right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 you keep the friendships well-oiled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9B576-B898-86D9-977A-0129F4A2A8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9400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3B825-B4E9-0997-9836-1534515BC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3F416-6B3B-C415-F87E-31482645C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B6BF6D-7770-8CE5-AC8B-707B098F4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AE410-4EFC-539D-DE2A-07957D2B23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6D1337-9DDD-409F-8AAC-2E83417FF2B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640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712A1-0A9E-9CC3-3811-A505EB3C4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EA12C-78DF-DE63-3734-0BF436B5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BCC52-967D-9BDD-69E5-D0D1EC09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Client Therapist Story</a:t>
            </a:r>
          </a:p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the Client presents</a:t>
            </a:r>
          </a:p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emotional and psychological landscape</a:t>
            </a:r>
          </a:p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history, language used, their life situations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EDFBF-FB07-F490-AEA9-2FDEC5BC6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7084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A6FA-FCC1-8736-3821-695405F67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37B6B-11B5-CAC2-D68E-F97AF98DB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E72E2C-D764-762D-6750-72A113D8D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Counsellor/therapist - an analysis of what their theories are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tools they might use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they see is important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Attributes in counselling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understanding of strategies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understanding of The Systems Theory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7F36B-64F8-E506-344F-07E6EB0801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2713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D4C3F-BCF2-05D7-922D-17B2DD9B1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0B77F-B1A3-DB31-7A2E-D0B8DD5E4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19350-AF18-EE64-2477-EEDB5FDBE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Conscious and the Unconscious</a:t>
            </a:r>
          </a:p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          Relationship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identification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Dynamics and boundary shifts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Trust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Empathy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Avoidance  or obsessions 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ED88A-D5E7-933C-E24E-C7045AB2D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9894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73EEF-6A75-5008-AB0D-A8DFD9F26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57B7BE-6E61-930D-CFB5-2F0E4C953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E60DE-5E35-6E58-AB9E-A68957591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What’s the inner world of a counsellor or therapist?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emotional reactions their strong emotions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personal bias/prejudice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there counter transference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their Unconscious transference .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Boundaries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Issues of countertransference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 responses attraction or reticence 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4727F-5527-8401-145D-DAE183BCB2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88133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758DE-6D5C-5C37-2E2C-12F16D0CD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CD9FB-0236-44F9-5757-116514B7C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C3697-B3C8-9427-1C80-60510514B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What’s the inner world of a counsellor or therapist?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emotional reactions their strong emotions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personal bias/prejudice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there counter transference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their Unconscious transference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Boundaries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Issues of countertransference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 responses attraction or reticence 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4644E-7BFB-EC48-9339-E857EF650C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2789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0C482-A802-0D1E-A9B9-6D1984CD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34BF6-237B-1011-E659-35ECBF43F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975E3-1604-4721-7695-2C388C9FE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clinical reflection between supervisor and clinician, questions of: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Supervisor’s reflections on hearing descriptions of the client by the counsellor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at evidence of frustration or exhaustion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stories is the counsellor bringing to bear. Are there other stories. Is this the only story. 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AC3A4-58F2-7C03-A5C6-84FE2C9B2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4321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09444-9546-3031-8E6D-B2A18C5E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FE7E8-F5B1-DEDE-7269-8F4B6F4B7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E3975-8B35-179B-9B71-7EDA83AA9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language is being used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How, to the supervisor and the supervised therapist, is the client being constructed or reconstructed or re-narrated or being viewed?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8D69F-832F-8217-1FB8-EB859A493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3712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BBF37-73C3-363C-0BDE-1DEF24604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729BA-6DE4-E87F-44B8-3FC54732E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F68C14-AEBA-DEAD-6A58-76096ACE3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are the client’s issues being realistically portrayed by the counsellor?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there over identification 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Unwarranted anger or the opposite in the client 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91D6B-30D2-3B64-D4F9-8C349FFBC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5610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C1C6-983F-83AF-7D31-321CA6F12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1C3FF1-3E8F-37DD-8C53-996DE1F2F2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9AC75-8D41-3D78-5AA1-79B3FEDE6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Supervise feedback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Immediate thoughts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Visceral reactions or responses</a:t>
            </a:r>
          </a:p>
          <a:p>
            <a:pPr lvl="1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Feelings and emotions emoted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45AFA-8381-6BD0-0F33-E57D88E96B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22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7417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58C8B-5AF0-4B9F-B652-CA6C3A331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6D597-BF41-5AD1-98F5-EF338C855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522A2-8FBC-8299-E662-4CFF9E9B7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wider external system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0D146-A9AD-BDA0-1292-DD4E4C8EB3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1337-9DDD-409F-8AAC-2E83417FF2B4}" type="slidenum">
              <a:rPr lang="en-AU" smtClean="0"/>
              <a:t>23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07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D706A-E117-4AF7-BF52-8C6B828D4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BCE11-7CDB-486A-9F3B-BA3DFB6F1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20F3E-915A-4069-AA79-9C29304F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4F994-7678-49A1-969C-226E4658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D4A87-FD0F-4F88-87DE-0EB96CD03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241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742D-D8E1-4629-AFE2-BCE66410C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4366E-2570-42DD-9FEF-302D78022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E3203-CD83-4FCE-9315-7A875F9E0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F3476-6491-497E-A34A-917784AE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8E8C3-FBC7-4AE6-B5AF-F1C94483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460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D7C1-1618-4EDD-85BD-B907C4AF7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AE4A6-82DE-4C2C-80B7-A25A5362D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F6745-F926-462E-9AD5-31046436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8F9B7-B1F8-41B3-A16F-CD9561CF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78807-91D4-420B-9274-C6497A8C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650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07A7-417D-4072-A742-457CA6C91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D8ACE-3266-41F5-A172-CE04EF325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38BEA-EF38-4251-B7D9-A276D1EE9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104AE-46E9-485A-B49D-28D24F55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08DA1-52FB-4BC9-ADBA-CF3BB0D0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D909E-55FF-42C7-82B0-9803AD7D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854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96C1-9880-411C-AAC6-1FBBE41A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4E17C-7EAB-4A28-9592-B8C70FD2A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1E7F4-DC57-401C-B7C1-A5A3BF20E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51165E-0FF9-44FA-A7D9-147EBC750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37707-9860-4C99-A6A8-5E2A6587EC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D324C-DA6C-459B-9FEF-8825143A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C35FFB-F1DE-41EA-9807-7B880B06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E693A-A364-4FDD-B5C0-9C3C5CFC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6187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8A9DE-C0EC-427E-B01C-5F0F75B3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CFD64-1392-4F26-AE9C-108813102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261AE-FAE8-4094-BD2B-6A4C5211E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DB7BD-74D4-4EBA-B4B0-C73765C7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772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FDEDF2-E85D-43DD-8872-4F1B751A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0ABA9-22E5-4167-83B2-A67797C8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71091-8B8E-4A86-A378-5DAF6F15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434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08A57-157F-4B3B-920E-4C0DF9E87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64EFB-F956-46DF-AC1D-73363D522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6C0C4-8FEA-443B-9CC5-A937722E9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F8180-A76E-4F70-B252-699E780CA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A04EE-31CC-46DF-90FF-B35F8778B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013A4-11B2-4478-AFA2-D66200DD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126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56DFA-5F57-497E-B38B-E374305DB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99C890-2CC4-4B85-AC4C-D91FF03AF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8E2A7-B52C-4C40-A465-1CFF3E67D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98BA9-647D-4EEA-A1AC-160F3B263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9FD42-B9BA-441F-893B-5FC708D7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9BEFE-3D21-43DA-826C-9BE90EA0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87448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7D062-8584-4062-BBC5-5A4445F4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498A7-C124-4555-8086-133161D8E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40C1-407C-4FD8-B759-B8D1A89E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2FCD1-2344-47D5-99A0-BB0548F0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109A3-0298-4E98-AC65-1F032C00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460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EF9A8-606D-4B2E-B7B8-D14450C033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42FC97-7285-4650-BF9E-03CEB62A0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A97F7-F9B8-497C-89D0-DC3EAC39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29AD9-E2C2-4629-812A-F97F3D084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5474D-281B-49A7-9E62-FD7D60D3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847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5CEEE2-543C-4835-981C-ABE9E4F3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5AAF0-FFEA-43CF-9E46-5075B548C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FDAC6-9EDC-4777-96BA-E9D2C7D81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A4211-7F0C-4756-8E74-70088FE7561D}" type="datetimeFigureOut">
              <a:rPr lang="en-AU" smtClean="0"/>
              <a:t>14/08/2026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A356F-57F0-4B93-B17C-ADA796F46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FF152-A904-40E2-8810-49405CE2F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3D5C9-A17B-4970-B504-544D22F89CD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127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 spc="100" baseline="0">
          <a:solidFill>
            <a:srgbClr val="264B5D"/>
          </a:solidFill>
          <a:latin typeface="Frutiger LT Pro 55 Roman" panose="020B08030305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spc="100" baseline="0">
          <a:solidFill>
            <a:srgbClr val="264B5D"/>
          </a:solidFill>
          <a:latin typeface="Frutiger LT Pro 45 Light" panose="020B0403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spc="100" baseline="0">
          <a:solidFill>
            <a:srgbClr val="264B5D"/>
          </a:solidFill>
          <a:latin typeface="Frutiger LT Pro 45 Light" panose="020B0403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spc="100" baseline="0">
          <a:solidFill>
            <a:srgbClr val="264B5D"/>
          </a:solidFill>
          <a:latin typeface="Frutiger LT Pro 45 Light" panose="020B0403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rgbClr val="264B5D"/>
          </a:solidFill>
          <a:latin typeface="Frutiger LT Pro 45 Light" panose="020B0403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rgbClr val="264B5D"/>
          </a:solidFill>
          <a:latin typeface="Frutiger LT Pro 45 Light" panose="020B0403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250E1B-D9B5-48C7-A7FD-7C75932E98F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8D9FD4-8210-EDF4-F0A3-B5B95828A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774" y="4328408"/>
            <a:ext cx="8096190" cy="1969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A2FA95-F7A6-6ACB-D2B4-D3C281F77AA1}"/>
              </a:ext>
            </a:extLst>
          </p:cNvPr>
          <p:cNvSpPr txBox="1"/>
          <p:nvPr/>
        </p:nvSpPr>
        <p:spPr>
          <a:xfrm>
            <a:off x="4134309" y="1490008"/>
            <a:ext cx="3923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0" b="1" dirty="0">
                <a:solidFill>
                  <a:srgbClr val="50C1BF"/>
                </a:solidFill>
                <a:latin typeface="Aptos" panose="020B0004020202020204" pitchFamily="34" charset="0"/>
              </a:rPr>
              <a:t>i</a:t>
            </a:r>
            <a:r>
              <a:rPr lang="en-AU" sz="12000" b="1" dirty="0">
                <a:solidFill>
                  <a:schemeClr val="bg1"/>
                </a:solidFill>
                <a:latin typeface="Aptos" panose="020B0004020202020204" pitchFamily="34" charset="0"/>
              </a:rPr>
              <a:t>nw</a:t>
            </a:r>
            <a:r>
              <a:rPr lang="en-AU" sz="12000" b="1" dirty="0">
                <a:solidFill>
                  <a:srgbClr val="50C1BF"/>
                </a:solidFill>
                <a:latin typeface="Aptos" panose="020B0004020202020204" pitchFamily="34" charset="0"/>
              </a:rPr>
              <a:t>i</a:t>
            </a:r>
            <a:r>
              <a:rPr lang="en-AU" sz="12000" b="1" dirty="0">
                <a:solidFill>
                  <a:schemeClr val="bg1"/>
                </a:solidFill>
                <a:latin typeface="Aptos" panose="020B0004020202020204" pitchFamily="34" charset="0"/>
              </a:rPr>
              <a:t>t </a:t>
            </a:r>
          </a:p>
        </p:txBody>
      </p:sp>
    </p:spTree>
    <p:extLst>
      <p:ext uri="{BB962C8B-B14F-4D97-AF65-F5344CB8AC3E}">
        <p14:creationId xmlns:p14="http://schemas.microsoft.com/office/powerpoint/2010/main" val="77643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2D2F85CD-56CA-4927-A8DD-82E220763D04}"/>
              </a:ext>
            </a:extLst>
          </p:cNvPr>
          <p:cNvSpPr txBox="1">
            <a:spLocks/>
          </p:cNvSpPr>
          <p:nvPr/>
        </p:nvSpPr>
        <p:spPr>
          <a:xfrm>
            <a:off x="838200" y="1862824"/>
            <a:ext cx="10515600" cy="2242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kern="1200" spc="100" baseline="0">
                <a:solidFill>
                  <a:srgbClr val="264B5D"/>
                </a:solidFill>
                <a:latin typeface="Frutiger LT Pro 55 Roman" panose="020B0803030504030204" pitchFamily="34" charset="0"/>
                <a:ea typeface="+mj-ea"/>
                <a:cs typeface="+mj-cs"/>
              </a:defRPr>
            </a:lvl1pPr>
          </a:lstStyle>
          <a:p>
            <a:r>
              <a:rPr lang="en-GB" sz="6600" dirty="0">
                <a:solidFill>
                  <a:schemeClr val="bg1"/>
                </a:solidFill>
              </a:rPr>
              <a:t>clinical</a:t>
            </a:r>
            <a:r>
              <a:rPr lang="en-GB" sz="6600" dirty="0">
                <a:solidFill>
                  <a:srgbClr val="50C1BF"/>
                </a:solidFill>
              </a:rPr>
              <a:t> supervision</a:t>
            </a:r>
            <a:endParaRPr lang="en-AU" sz="6600" dirty="0">
              <a:solidFill>
                <a:srgbClr val="50C1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92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F59A58-3727-FEEF-5CAC-B71FA0890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E49A8183-705C-D1EA-DACC-0DD22C2EFB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DA8E0EE-0CA4-22D8-A221-BC093482F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70609-9C2C-D386-E5C0-A76F790B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38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general introduction </a:t>
            </a:r>
            <a:r>
              <a:rPr lang="en-US" dirty="0">
                <a:solidFill>
                  <a:schemeClr val="bg1"/>
                </a:solidFill>
              </a:rPr>
              <a:t>to this evening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01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15C4F6F2-4711-480F-A822-54BBA48810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A3B78E-5962-6679-CE06-364DA2E6E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What </a:t>
            </a:r>
            <a:r>
              <a:rPr lang="en-AU" sz="5000" b="1" dirty="0">
                <a:solidFill>
                  <a:srgbClr val="50C1BF"/>
                </a:solidFill>
                <a:latin typeface="Aptos" panose="020B0004020202020204" pitchFamily="34" charset="0"/>
              </a:rPr>
              <a:t>i</a:t>
            </a:r>
            <a:r>
              <a:rPr lang="en-AU" sz="5000" b="1" dirty="0">
                <a:solidFill>
                  <a:schemeClr val="bg1"/>
                </a:solidFill>
                <a:latin typeface="Aptos" panose="020B0004020202020204" pitchFamily="34" charset="0"/>
              </a:rPr>
              <a:t>nw</a:t>
            </a:r>
            <a:r>
              <a:rPr lang="en-AU" sz="5000" b="1" dirty="0">
                <a:solidFill>
                  <a:srgbClr val="50C1BF"/>
                </a:solidFill>
                <a:latin typeface="Aptos" panose="020B0004020202020204" pitchFamily="34" charset="0"/>
              </a:rPr>
              <a:t>i</a:t>
            </a:r>
            <a:r>
              <a:rPr lang="en-AU" sz="5000" b="1" dirty="0">
                <a:solidFill>
                  <a:schemeClr val="bg1"/>
                </a:solidFill>
                <a:latin typeface="Aptos" panose="020B0004020202020204" pitchFamily="34" charset="0"/>
              </a:rPr>
              <a:t>t</a:t>
            </a:r>
            <a:r>
              <a:rPr lang="en-AU" sz="5000" b="1" dirty="0">
                <a:solidFill>
                  <a:srgbClr val="50C1BF"/>
                </a:solidFill>
                <a:latin typeface="Aptos" panose="020B0004020202020204" pitchFamily="34" charset="0"/>
              </a:rPr>
              <a:t> </a:t>
            </a:r>
            <a:r>
              <a:rPr lang="en-AU" sz="5000" dirty="0">
                <a:solidFill>
                  <a:srgbClr val="50C1BF"/>
                </a:solidFill>
              </a:rPr>
              <a:t>does counselling-wise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608A25F-AAEC-62F7-D73D-1CF3799D8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04997" y="2267211"/>
            <a:ext cx="7503091" cy="3569918"/>
          </a:xfrm>
        </p:spPr>
        <p:txBody>
          <a:bodyPr>
            <a:normAutofit/>
          </a:bodyPr>
          <a:lstStyle/>
          <a:p>
            <a:endParaRPr lang="en-AU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Crisis and critical incidents</a:t>
            </a:r>
          </a:p>
          <a:p>
            <a:pPr>
              <a:lnSpc>
                <a:spcPct val="150000"/>
              </a:lnSpc>
            </a:pPr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Trauma</a:t>
            </a:r>
          </a:p>
          <a:p>
            <a:pPr>
              <a:lnSpc>
                <a:spcPct val="150000"/>
              </a:lnSpc>
            </a:pPr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Family and personal counselling containment</a:t>
            </a:r>
          </a:p>
          <a:p>
            <a:endParaRPr lang="en-AU" dirty="0"/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0E737424-5F80-99E8-9DF0-AF24C1DC3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4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E3F867-8645-5981-7B19-726C6345A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8A2B5159-4A74-410D-EDE2-50E85E9CCB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248D0D8-2ECD-62AB-AAF8-04E778C9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i="1" dirty="0">
                <a:solidFill>
                  <a:srgbClr val="50C1BF"/>
                </a:solidFill>
              </a:rPr>
              <a:t>What we will discuss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35D6DE-8206-E5EB-8F1A-B4842E025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9742" y="2655518"/>
            <a:ext cx="9632515" cy="4509370"/>
          </a:xfr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What attracts people to work in Counselling &amp; Therapy?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The Purpose of Clinical Support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To see people grow, and be supported &amp; encouraged in their skills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Why Clinical Supervision and debriefing is important for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yourself &amp; your family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your workplace &amp; your clients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28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9DFF1C87-2950-8B84-889A-53BC41F6E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24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F8C11-86E2-88CA-5B7F-D881E76D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4E365D41-EEBD-CB09-B535-ACC23AAF19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973FE71-72CA-62EA-F2F0-35EF3695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i="1" dirty="0">
                <a:solidFill>
                  <a:srgbClr val="50C1BF"/>
                </a:solidFill>
              </a:rPr>
              <a:t>What we will discuss continued…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85E8D39-28DC-7D08-56F7-2F8F76454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9764" y="3018772"/>
            <a:ext cx="9983244" cy="3670127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Misplaced empathy, transference &amp; counter-transference</a:t>
            </a: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Fatigue, burnout &amp; indifference</a:t>
            </a: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Taking therapy &amp; words for granted</a:t>
            </a: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Vicarious trauma &amp; secondary trauma</a:t>
            </a:r>
            <a:endParaRPr lang="en-AU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The importance of words, stories &amp; being heard and seen</a:t>
            </a:r>
          </a:p>
          <a:p>
            <a:pPr lvl="0">
              <a:lnSpc>
                <a:spcPct val="160000"/>
              </a:lnSpc>
            </a:pPr>
            <a:endParaRPr lang="en-AU" sz="28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24B778C3-1226-4942-43CD-8FBDB3E04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788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36203-82AB-9680-720F-A90D5740F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39A26133-CDAF-0633-1D3A-C805B73C9C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8E95C37-A0C1-4A29-B428-7E14454C8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i="1" dirty="0">
                <a:solidFill>
                  <a:srgbClr val="50C1BF"/>
                </a:solidFill>
              </a:rPr>
              <a:t>What we will discuss continued…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9F3030-44F6-4B35-AB3E-616075D1D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6690" y="2204582"/>
            <a:ext cx="8054236" cy="3645073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Various types of supervision management:</a:t>
            </a:r>
          </a:p>
          <a:p>
            <a:pPr marL="914400" lvl="1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Administrative</a:t>
            </a:r>
          </a:p>
          <a:p>
            <a:pPr marL="914400" lvl="1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Developmental</a:t>
            </a:r>
          </a:p>
          <a:p>
            <a:pPr marL="914400" lvl="1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AU" sz="2400" b="0" dirty="0">
                <a:solidFill>
                  <a:schemeClr val="bg1"/>
                </a:solidFill>
                <a:latin typeface="Frutiger LT Pro 55 Roman" panose="020B0803030504030204"/>
              </a:rPr>
              <a:t>Formal / informal</a:t>
            </a:r>
          </a:p>
          <a:p>
            <a:pPr marL="457200" lvl="0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AU" sz="2800" b="0" dirty="0">
                <a:solidFill>
                  <a:schemeClr val="bg1"/>
                </a:solidFill>
                <a:latin typeface="Frutiger LT Pro 55 Roman" panose="020B0803030504030204"/>
              </a:rPr>
              <a:t>The scaffolding around Clinical Supervision	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86A4962-E8AB-9BFF-9749-D03ADA5F0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663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59FA13-1D51-4BD4-4AD4-C53F46FD1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B6165374-AC3A-8F95-CD88-134DBC002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05A5F1-9AC7-67B0-BB70-EF5FE1DE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What attracts people to Counselling?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8D83FAE-CBD1-E483-29C8-16389948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7134" y="1966586"/>
            <a:ext cx="10325077" cy="45594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Those who may have: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A sense of empathy or strong sustained care for others</a:t>
            </a: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A sense of being wounded &amp; now a recovered warrior or healer themselves </a:t>
            </a: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A desire to redress the wrongs they have seen in life</a:t>
            </a:r>
          </a:p>
          <a:p>
            <a:endParaRPr lang="en-AU" dirty="0"/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301CF840-9EA0-AA8C-C58A-AFBD568D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64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BF1B74-3875-5D51-04B5-201A80F07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C03A866A-12B0-340B-7061-09684471D9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EC68BD-1A1A-BE64-E2F5-8F7CC22A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What attracts people to Counselling?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9D4F44-DC67-4D4F-A869-E23FB0918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7134" y="1966586"/>
            <a:ext cx="10325077" cy="45594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Those who may: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Be particularly analytical around people &amp; families &amp; their motivations </a:t>
            </a: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Feel comfortable in self reflection &amp; exposure to extremes of behaviour</a:t>
            </a:r>
          </a:p>
          <a:p>
            <a:pPr fontAlgn="base"/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Have a natural capacity to contain crisis or have a high pain threshold</a:t>
            </a:r>
          </a:p>
          <a:p>
            <a:endParaRPr lang="en-AU" dirty="0"/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5B4E2339-D268-94E4-B535-A49FDFC2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483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275FF-A556-5823-5434-2BDFEF44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1A30C0A8-DC50-4FFD-E7A0-CF43AA0641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5C289EA-24DF-C9F1-8594-6449605CB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What is Clinical Supervision?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C779B2-D868-CFBC-3133-5655D3611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3254" y="2267211"/>
            <a:ext cx="10422133" cy="3569918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Its purpose is to make people more effective therapists &amp; counsellors</a:t>
            </a:r>
          </a:p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To assist them to grow in their therapeutic knowledge and in their careers</a:t>
            </a:r>
          </a:p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An acknowledgment of the hard realities of consuming narratives, stories &amp; painful histories</a:t>
            </a:r>
          </a:p>
          <a:p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A803C158-B449-4152-DA2F-60AF95E50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2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254D0-B3AD-97D4-CAFE-90D1621BE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D284F791-2BC4-682D-F8DE-27710FADFD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150BCD-A2AD-4328-71BD-37DC27D3F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What is Clinical Supervision?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CD60D84-C943-6053-8812-54FA8D7EB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1534" y="2267211"/>
            <a:ext cx="10393853" cy="3417152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Supervisors providing support and feedback to encourage &amp; affirm work colleagues and to share their own insights</a:t>
            </a:r>
          </a:p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Looking out for signs of burnout or fatigue</a:t>
            </a:r>
          </a:p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Providing a safe &amp; confidential space</a:t>
            </a:r>
          </a:p>
          <a:p>
            <a:r>
              <a:rPr lang="en-AU" dirty="0">
                <a:solidFill>
                  <a:schemeClr val="bg1"/>
                </a:solidFill>
                <a:latin typeface="Frutiger LT Pro 55 Roman" panose="020B0803030504030204"/>
              </a:rPr>
              <a:t>Managing transference &amp; trauma and the behavioural &amp; psychological issues that occurs from these things</a:t>
            </a:r>
          </a:p>
          <a:p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D978B041-F373-545D-9244-637AEF545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96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10BF28-1CAC-63E0-5124-D2F76877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A26A7830-D150-0783-A132-81ED835B59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38FF758-729C-D8B2-5892-CC4E97A4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4296"/>
            <a:ext cx="10515600" cy="110229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Outside of Supervision, we may use: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64D50D-7171-217A-2C12-745F3A9FC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2499" y="2267211"/>
            <a:ext cx="9732723" cy="3417152"/>
          </a:xfrm>
        </p:spPr>
        <p:txBody>
          <a:bodyPr>
            <a:normAutofit fontScale="92500" lnSpcReduction="10000"/>
          </a:bodyPr>
          <a:lstStyle/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Self-anchoring or conversation with anchors</a:t>
            </a:r>
          </a:p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Self-awareness and owning your strengths &amp; challenges</a:t>
            </a:r>
          </a:p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Reflecting, reading, listening</a:t>
            </a:r>
          </a:p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Journaling thoughts, emotions &amp; behaviours in a reasonable timeframe</a:t>
            </a:r>
          </a:p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Looking after your family and getting your priorities right</a:t>
            </a:r>
          </a:p>
          <a:p>
            <a:r>
              <a:rPr lang="en-AU" sz="3000" dirty="0">
                <a:solidFill>
                  <a:schemeClr val="bg1"/>
                </a:solidFill>
                <a:latin typeface="Frutiger LT Pro 55 Roman" panose="020B0803030504030204"/>
              </a:rPr>
              <a:t>Ensuring you keep the friendships well-oiled</a:t>
            </a:r>
          </a:p>
          <a:p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F988768E-4BD0-E348-469F-ABC7A3270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8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87EBAA-B0D7-60BB-5158-714982816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B9307592-507D-82E5-C4E0-F739E8DCC7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30B23FA-6CF7-DD91-2D2D-EE4D00F6B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B0E610-BA3D-0B17-811B-CB71AB10E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38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7 pieces of scaffolding </a:t>
            </a:r>
            <a:r>
              <a:rPr lang="en-US" dirty="0">
                <a:solidFill>
                  <a:schemeClr val="bg1"/>
                </a:solidFill>
              </a:rPr>
              <a:t>around Clinical Supervision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0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F5A41-B487-7D43-1A37-E08970C0C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FC8DEED1-B8B8-DF01-DB91-682D7B10B2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9AA984-823C-24C2-6F04-824041DC0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1. The Client Therapist Story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85132D-0154-A95B-95C1-1F0EDF9DC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1742" y="2642992"/>
            <a:ext cx="9031266" cy="2467627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How the Client presents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emotional and psychological landscape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history, language used, and life situation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B8F9D98E-D9E8-9A11-5396-445052261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86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A9C99-5F18-56BA-7FE5-8FE7AF4D3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4CAB3FDD-5910-7744-5C08-49B2FAEBD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508D549-9D5B-A479-EDB0-7AF8AC5A6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2. The Counsellor / Therapist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0D0B33-C285-2BC6-D35B-592A6B7C4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17523" y="2480154"/>
            <a:ext cx="8655484" cy="3469710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What tools they might use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What they see is important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Attributes in counselling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understanding of strategies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understanding of The Systems Theory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B6E7B76-35F7-29ED-3D13-B6BE89BFE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49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6621AF-001C-EB47-CF02-016C2A2B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70A66946-C0ED-44E0-52D8-28793A7653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6797E0-2C95-0EAA-4B2C-877A647DF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dirty="0"/>
              <a:t>3. The Conscious and the Unconscious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31094E-151F-3CB2-E009-4985372DD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19188" y="2206146"/>
            <a:ext cx="6225437" cy="3878741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Relationship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Over-identification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Dynamics and boundary shifts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Trust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Rapport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Empathy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Avoidance or obsessions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E8E51A1C-BDB5-70BB-C596-B0308B756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073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400B9-9B9A-502A-193F-6041AD323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393C77FB-C72E-49E6-CD23-F3607A0C1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142301-8AF7-0761-BE05-529AAC18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4. What’s the inner world of a Counsellor or Therapist?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AE6310-94B4-8F50-24BD-8DD5EA171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9008" y="2455101"/>
            <a:ext cx="9144000" cy="2780778"/>
          </a:xfrm>
        </p:spPr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emotional reactions, their strong emotions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Their personal bias/prejudice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Is there counter-transference?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600" b="0" dirty="0">
                <a:solidFill>
                  <a:schemeClr val="bg1"/>
                </a:solidFill>
                <a:latin typeface="Frutiger LT Pro 55 Roman" panose="020B0803030504030204"/>
              </a:rPr>
              <a:t>Issues of counter-transference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DFC5030-2875-F638-74D3-E7F4B169C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021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398D53-980F-59BF-A74C-5299816DD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1DA009B4-22A4-6563-15CE-6BC7672FE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A451F2C-C9A6-4AF2-B400-68B07A18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4. What’s the inner world of a Counsellor or Therapist?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82DF09-FCDB-2CAA-72DC-CA7B31801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9008" y="2592889"/>
            <a:ext cx="9144000" cy="2630464"/>
          </a:xfrm>
        </p:spPr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Is there unconscious transference?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Boundaries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Physiological responses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600" b="0" dirty="0">
                <a:solidFill>
                  <a:schemeClr val="bg1"/>
                </a:solidFill>
                <a:latin typeface="Frutiger LT Pro 55 Roman" panose="020B0803030504030204"/>
              </a:rPr>
              <a:t>attraction or reticence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5C01A41-2112-7B32-22D6-311F073CB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446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56397-95D6-7BD3-5D95-950B74512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1D2692A1-D5C3-8744-4DBF-A5BFEB05C2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398065-30B8-DD13-F1A2-D78D03F0A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5. In clinical reflection between Supervisor and Clinician, questions of: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40C6D5-FEF1-5790-498E-0405DEDC4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6066" y="2655516"/>
            <a:ext cx="9371556" cy="3400817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What are the Supervisor’s reflections on hearing descriptions of the Client by the Counsellor?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2600" b="0" dirty="0">
                <a:solidFill>
                  <a:schemeClr val="bg1"/>
                </a:solidFill>
                <a:latin typeface="Frutiger LT Pro 55 Roman" panose="020B0803030504030204"/>
              </a:rPr>
              <a:t>Looking at evidence of frustration or exhaustion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AU" sz="26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What stories are the Counsellor bringing to hear? 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2600" b="0" dirty="0">
                <a:solidFill>
                  <a:schemeClr val="bg1"/>
                </a:solidFill>
                <a:latin typeface="Frutiger LT Pro 55 Roman" panose="020B0803030504030204"/>
              </a:rPr>
              <a:t>Is this the only story?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2600" b="0" dirty="0">
                <a:solidFill>
                  <a:schemeClr val="bg1"/>
                </a:solidFill>
                <a:latin typeface="Frutiger LT Pro 55 Roman" panose="020B0803030504030204"/>
              </a:rPr>
              <a:t>Are there other stories? 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69443F3F-E41A-2A31-4067-45E1ACE23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98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26C8A5-CAF3-3F68-71E7-F0BFBEBFF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529E75CD-9174-C509-00DD-9653ACE129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2A96F5-E708-FAF2-7097-606808568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5. In clinical reflection between Supervisor and Clinician, questions of: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A8E45A-88D9-D1EB-CA9C-B1CA3B738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5962" y="3118981"/>
            <a:ext cx="9421660" cy="2743200"/>
          </a:xfrm>
        </p:spPr>
        <p:txBody>
          <a:bodyPr>
            <a:normAutofit lnSpcReduction="10000"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What language is being used?</a:t>
            </a:r>
          </a:p>
          <a:p>
            <a:pPr lvl="0">
              <a:lnSpc>
                <a:spcPct val="110000"/>
              </a:lnSpc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How, to the Supervisor &amp; the supervised Therapist, is the Client being viewed, constructed or reconstructed, or re-narrated?</a:t>
            </a:r>
            <a:endParaRPr lang="en-AU" sz="26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26FA913-822A-8DDE-68A7-C9BC4385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450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57318-3F1B-E400-6C82-DB9B9AA59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1838A822-884D-905D-167B-16B22DC615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F1B54A-32E1-63E9-22F8-2771544D0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 fontScale="90000"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5. In clinical reflection between Supervisor and Clinician, questions of: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83C7F2-515B-CB53-4613-BC67C2A2E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8070" y="3043825"/>
            <a:ext cx="9609551" cy="3041062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How are the Client’s issues being realistically portrayed by the Counsellor?</a:t>
            </a:r>
          </a:p>
          <a:p>
            <a:pPr lvl="0">
              <a:lnSpc>
                <a:spcPct val="110000"/>
              </a:lnSpc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Is there over-identification?</a:t>
            </a:r>
          </a:p>
          <a:p>
            <a:pPr lvl="0">
              <a:lnSpc>
                <a:spcPct val="110000"/>
              </a:lnSpc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Is there unwarranted anger or the opposite in the Client?</a:t>
            </a:r>
            <a:endParaRPr lang="en-AU" sz="2600" b="0" dirty="0">
              <a:solidFill>
                <a:schemeClr val="bg1"/>
              </a:solidFill>
              <a:latin typeface="Frutiger LT Pro 55 Roman" panose="020B0803030504030204"/>
            </a:endParaRP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40BD028C-4363-993C-62ED-1BF979F8B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188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818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9A641-6C42-32C7-BE62-7884374A5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ABCDBFA8-7083-64CD-8186-B85BC0C18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313CA2B-DC37-671A-2ACC-E13B69246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dirty="0"/>
              <a:t>6. Supervise Feedback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5EBA79-E37C-E5A9-27B8-FCDD89C70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4240" y="2680571"/>
            <a:ext cx="7828767" cy="2718148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Immediate thoughts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Visceral reactions or responses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b="0" dirty="0">
                <a:solidFill>
                  <a:schemeClr val="bg1"/>
                </a:solidFill>
                <a:latin typeface="Frutiger LT Pro 55 Roman" panose="020B0803030504030204"/>
              </a:rPr>
              <a:t>Feelings and emotions emoted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F7399C7-DB91-ACA6-033E-A9D25D8E6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960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6B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476DD-0068-FC53-62AE-2A54F75CF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ental health">
            <a:extLst>
              <a:ext uri="{FF2B5EF4-FFF2-40B4-BE49-F238E27FC236}">
                <a16:creationId xmlns:a16="http://schemas.microsoft.com/office/drawing/2014/main" id="{7EA82B7E-0259-315D-BA9F-782FEC84CB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B1C4B3D-C01C-A61E-2153-EB396ABB2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1666"/>
            <a:ext cx="10515600" cy="1164920"/>
          </a:xfrm>
        </p:spPr>
        <p:txBody>
          <a:bodyPr>
            <a:normAutofit/>
          </a:bodyPr>
          <a:lstStyle/>
          <a:p>
            <a:pPr algn="ctr"/>
            <a:r>
              <a:rPr lang="en-AU" sz="5000" dirty="0">
                <a:solidFill>
                  <a:srgbClr val="50C1BF"/>
                </a:solidFill>
              </a:rPr>
              <a:t>7. The wider external system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3D3882-1823-4FE5-E332-4FE0F8CD8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9764" y="2455101"/>
            <a:ext cx="9983244" cy="3294346"/>
          </a:xfrm>
        </p:spPr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endParaRPr lang="en-AU" sz="3000" b="0" dirty="0">
              <a:solidFill>
                <a:schemeClr val="bg1"/>
              </a:solidFill>
              <a:latin typeface="Frutiger LT Pro 55 Roman" panose="020B0803030504030204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712B88B8-0560-10D6-9839-0E066F4D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999" y="6084887"/>
            <a:ext cx="1928812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4B5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nw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64B5D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0C1BF"/>
                </a:solidFill>
                <a:effectLst/>
                <a:uLnTx/>
                <a:uFillTx/>
                <a:latin typeface="Frutiger LT Pro 55 Roman" panose="020B0803030504030204" pitchFamily="34" charset="0"/>
                <a:ea typeface="+mn-ea"/>
                <a:cs typeface="+mn-cs"/>
              </a:rPr>
              <a:t>t</a:t>
            </a: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50C1BF"/>
              </a:solidFill>
              <a:effectLst/>
              <a:uLnTx/>
              <a:uFillTx/>
              <a:latin typeface="Frutiger LT Pro 55 Roman" panose="020B0803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068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FA416-EB58-404C-865A-B5329F0E2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98" y="2245472"/>
            <a:ext cx="10642600" cy="118352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5400" spc="0" dirty="0">
                <a:latin typeface="Frutiger LT Pro 55 Roman" panose="020B0803030504030204" pitchFamily="34" charset="0"/>
              </a:rPr>
              <a:t>thank you for listening</a:t>
            </a:r>
          </a:p>
          <a:p>
            <a:pPr marL="0" indent="0" algn="ctr">
              <a:buNone/>
            </a:pPr>
            <a:endParaRPr lang="en-GB" sz="1100" dirty="0">
              <a:solidFill>
                <a:srgbClr val="AB1F4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1F0E6C-4CAF-4D1B-B543-34B019A9AD40}"/>
              </a:ext>
            </a:extLst>
          </p:cNvPr>
          <p:cNvSpPr/>
          <p:nvPr/>
        </p:nvSpPr>
        <p:spPr>
          <a:xfrm>
            <a:off x="3285065" y="5821084"/>
            <a:ext cx="56218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AU" sz="1400" i="1" dirty="0">
                <a:solidFill>
                  <a:schemeClr val="bg1"/>
                </a:solidFill>
                <a:latin typeface="Frutiger LT Pro 45 Light" panose="020B0403030504020204" pitchFamily="34" charset="0"/>
              </a:rPr>
              <a:t>Inwit  n. </a:t>
            </a:r>
            <a:r>
              <a:rPr lang="en-AU" sz="1400" dirty="0">
                <a:solidFill>
                  <a:schemeClr val="bg1"/>
                </a:solidFill>
                <a:latin typeface="Frutiger LT Pro 45 Light" panose="020B0403030504020204" pitchFamily="34" charset="0"/>
              </a:rPr>
              <a:t>The faculty of acquiring wisdom by                                                                                                                                                  observation and experience.</a:t>
            </a:r>
          </a:p>
        </p:txBody>
      </p:sp>
      <p:pic>
        <p:nvPicPr>
          <p:cNvPr id="10" name="Picture 9" descr="A close up of a tree&#10;&#10;Description generated with high confidence">
            <a:extLst>
              <a:ext uri="{FF2B5EF4-FFF2-40B4-BE49-F238E27FC236}">
                <a16:creationId xmlns:a16="http://schemas.microsoft.com/office/drawing/2014/main" id="{B0B51AB6-D75D-4736-A34D-6B1A36145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026" y="4434395"/>
            <a:ext cx="1297944" cy="106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34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</TotalTime>
  <Words>1482</Words>
  <Application>Microsoft Office PowerPoint</Application>
  <PresentationFormat>Widescreen</PresentationFormat>
  <Paragraphs>268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Frutiger LT Pro 45 Light</vt:lpstr>
      <vt:lpstr>Frutiger LT Pro 55 Roman</vt:lpstr>
      <vt:lpstr>Times New Roman</vt:lpstr>
      <vt:lpstr>Office Theme</vt:lpstr>
      <vt:lpstr>PowerPoint Presentation</vt:lpstr>
      <vt:lpstr>PowerPoint Presentation</vt:lpstr>
      <vt:lpstr>general introduction to this evening</vt:lpstr>
      <vt:lpstr>What inwit does counselling-wise</vt:lpstr>
      <vt:lpstr>What we will discuss</vt:lpstr>
      <vt:lpstr>What we will discuss continued…</vt:lpstr>
      <vt:lpstr>What we will discuss continued…</vt:lpstr>
      <vt:lpstr>What attracts people to Counselling?</vt:lpstr>
      <vt:lpstr>What attracts people to Counselling?</vt:lpstr>
      <vt:lpstr>What is Clinical Supervision?</vt:lpstr>
      <vt:lpstr>What is Clinical Supervision?</vt:lpstr>
      <vt:lpstr>Outside of Supervision, we may use:</vt:lpstr>
      <vt:lpstr>7 pieces of scaffolding around Clinical Supervision</vt:lpstr>
      <vt:lpstr>1. The Client Therapist Story</vt:lpstr>
      <vt:lpstr>2. The Counsellor / Therapist</vt:lpstr>
      <vt:lpstr>3. The Conscious and the Unconscious</vt:lpstr>
      <vt:lpstr>4. What’s the inner world of a Counsellor or Therapist?</vt:lpstr>
      <vt:lpstr>4. What’s the inner world of a Counsellor or Therapist?</vt:lpstr>
      <vt:lpstr>5. In clinical reflection between Supervisor and Clinician, questions of:</vt:lpstr>
      <vt:lpstr>5. In clinical reflection between Supervisor and Clinician, questions of:</vt:lpstr>
      <vt:lpstr>5. In clinical reflection between Supervisor and Clinician, questions of:</vt:lpstr>
      <vt:lpstr>6. Supervise Feedback</vt:lpstr>
      <vt:lpstr>7. The wider external system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Giuliani</dc:creator>
  <cp:lastModifiedBy>Bec Golding</cp:lastModifiedBy>
  <cp:revision>50</cp:revision>
  <dcterms:created xsi:type="dcterms:W3CDTF">2018-07-25T07:11:50Z</dcterms:created>
  <dcterms:modified xsi:type="dcterms:W3CDTF">2026-08-14T00:34:39Z</dcterms:modified>
</cp:coreProperties>
</file>